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90" r:id="rId5"/>
    <p:sldId id="401" r:id="rId6"/>
    <p:sldId id="402" r:id="rId7"/>
    <p:sldId id="403" r:id="rId8"/>
    <p:sldId id="405" r:id="rId9"/>
    <p:sldId id="406" r:id="rId10"/>
    <p:sldId id="407" r:id="rId11"/>
    <p:sldId id="382" r:id="rId12"/>
    <p:sldId id="383" r:id="rId13"/>
    <p:sldId id="388" r:id="rId14"/>
    <p:sldId id="408" r:id="rId15"/>
    <p:sldId id="391" r:id="rId16"/>
    <p:sldId id="390" r:id="rId17"/>
    <p:sldId id="394" r:id="rId18"/>
    <p:sldId id="384" r:id="rId19"/>
    <p:sldId id="393" r:id="rId20"/>
    <p:sldId id="392" r:id="rId21"/>
    <p:sldId id="385" r:id="rId22"/>
    <p:sldId id="386" r:id="rId23"/>
    <p:sldId id="387" r:id="rId24"/>
    <p:sldId id="409" r:id="rId25"/>
    <p:sldId id="395" r:id="rId26"/>
    <p:sldId id="399" r:id="rId27"/>
    <p:sldId id="363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00FF00"/>
    <a:srgbClr val="33CCFF"/>
    <a:srgbClr val="FF0066"/>
    <a:srgbClr val="E87B1C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95332" autoAdjust="0"/>
  </p:normalViewPr>
  <p:slideViewPr>
    <p:cSldViewPr snapToGrid="0">
      <p:cViewPr varScale="1">
        <p:scale>
          <a:sx n="94" d="100"/>
          <a:sy n="94" d="100"/>
        </p:scale>
        <p:origin x="331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3D898-583B-4AC3-8379-DE732F81E886}" type="datetimeFigureOut">
              <a:rPr lang="fr-FR" smtClean="0"/>
              <a:t>11/05/2021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5EFEB-E5DA-41EE-93DF-F11CDADEA4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15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2980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75F36785-ECEB-4602-B519-97E502E17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‹N°›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30099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75F36785-ECEB-4602-B519-97E502E17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‹N°›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981C30-F601-4EA0-BDB8-C4987C30F6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135" y="6010964"/>
            <a:ext cx="1532478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1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4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hyperlink" Target="https://github.com/UKGovLD/registry-core/wiki/Principles-and-concept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hyperlink" Target="https://github.com/UKGovLD/registry-core/wiki/Security-model#roles" TargetMode="Externa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hyperlink" Target="https://www.w3.org/2011/gld/wiki/Main_Page" TargetMode="External"/><Relationship Id="rId4" Type="http://schemas.openxmlformats.org/officeDocument/2006/relationships/hyperlink" Target="https://www.w3.org/DesignIssues/GovData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hyperlink" Target="mailto:s.grellet@brgm.fr" TargetMode="Externa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hyperlink" Target="https://www.w3.org/TR/dwbp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hyperlink" Target="https://www.w3.org/TR/sdw-bp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nspire-regadmin.jrc.ec.europa.eu/ror/index.jsp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github.com/ESIPFed/science-on-schema.org" TargetMode="Externa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hyperlink" Target="https://www.rd-alliance.org/groups/data-discovery-paradigms-ig" TargetMode="External"/><Relationship Id="rId11" Type="http://schemas.microsoft.com/office/2007/relationships/hdphoto" Target="../media/hdphoto1.wdp"/><Relationship Id="rId5" Type="http://schemas.openxmlformats.org/officeDocument/2006/relationships/hyperlink" Target="https://www.rd-alliance.org/groups/interoperable-descriptions-observable-property-terminology-wg-i-adopt-wg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rd-alliance.org/groups/vocabulary-services-interest-group.html" TargetMode="External"/><Relationship Id="rId9" Type="http://schemas.openxmlformats.org/officeDocument/2006/relationships/hyperlink" Target="https://data.geocatalogue.fr/nc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E449A1A-C843-4D48-BC3A-12D2FABBF7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66F2AA-8AB1-46D9-9AE0-565677DE3FD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1615664"/>
            <a:ext cx="12192000" cy="27881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lIns="432000" tIns="288000" rIns="432000" bIns="144000" rtlCol="0">
            <a:spAutoFit/>
          </a:bodyPr>
          <a:lstStyle/>
          <a:p>
            <a:r>
              <a:rPr lang="fr-FR" sz="4400" b="1" cap="all" dirty="0" smtClean="0">
                <a:solidFill>
                  <a:schemeClr val="bg1"/>
                </a:solidFill>
              </a:rPr>
              <a:t>L’Outil de gestion des registres du </a:t>
            </a:r>
            <a:r>
              <a:rPr lang="fr-FR" sz="4400" b="1" cap="all" dirty="0" err="1" smtClean="0">
                <a:solidFill>
                  <a:schemeClr val="bg1"/>
                </a:solidFill>
              </a:rPr>
              <a:t>brgm</a:t>
            </a:r>
            <a:r>
              <a:rPr lang="fr-FR" sz="3200" b="1" cap="all" dirty="0">
                <a:solidFill>
                  <a:schemeClr val="bg1"/>
                </a:solidFill>
              </a:rPr>
              <a:t/>
            </a:r>
            <a:br>
              <a:rPr lang="fr-FR" sz="3200" b="1" cap="all" dirty="0">
                <a:solidFill>
                  <a:schemeClr val="bg1"/>
                </a:solidFill>
              </a:rPr>
            </a:br>
            <a:endParaRPr lang="fr-FR" sz="34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700"/>
              </a:lnSpc>
            </a:pPr>
            <a:r>
              <a:rPr lang="fr-FR" sz="3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11/05/2021</a:t>
            </a:r>
            <a:endParaRPr lang="fr-FR" sz="3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372" y="-16279"/>
            <a:ext cx="2616333" cy="114276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5" y="230531"/>
            <a:ext cx="1091114" cy="9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596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10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73347"/>
              </p:ext>
            </p:extLst>
          </p:nvPr>
        </p:nvGraphicFramePr>
        <p:xfrm>
          <a:off x="1440712" y="1386780"/>
          <a:ext cx="10515600" cy="51931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0600">
                  <a:extLst>
                    <a:ext uri="{9D8B030D-6E8A-4147-A177-3AD203B41FA5}">
                      <a16:colId xmlns:a16="http://schemas.microsoft.com/office/drawing/2014/main" val="1144187161"/>
                    </a:ext>
                  </a:extLst>
                </a:gridCol>
                <a:gridCol w="2066650">
                  <a:extLst>
                    <a:ext uri="{9D8B030D-6E8A-4147-A177-3AD203B41FA5}">
                      <a16:colId xmlns:a16="http://schemas.microsoft.com/office/drawing/2014/main" val="778714779"/>
                    </a:ext>
                  </a:extLst>
                </a:gridCol>
                <a:gridCol w="2066650">
                  <a:extLst>
                    <a:ext uri="{9D8B030D-6E8A-4147-A177-3AD203B41FA5}">
                      <a16:colId xmlns:a16="http://schemas.microsoft.com/office/drawing/2014/main" val="1948766640"/>
                    </a:ext>
                  </a:extLst>
                </a:gridCol>
                <a:gridCol w="2170850">
                  <a:extLst>
                    <a:ext uri="{9D8B030D-6E8A-4147-A177-3AD203B41FA5}">
                      <a16:colId xmlns:a16="http://schemas.microsoft.com/office/drawing/2014/main" val="1437329825"/>
                    </a:ext>
                  </a:extLst>
                </a:gridCol>
                <a:gridCol w="2170850">
                  <a:extLst>
                    <a:ext uri="{9D8B030D-6E8A-4147-A177-3AD203B41FA5}">
                      <a16:colId xmlns:a16="http://schemas.microsoft.com/office/drawing/2014/main" val="3535232478"/>
                    </a:ext>
                  </a:extLst>
                </a:gridCol>
              </a:tblGrid>
              <a:tr h="151086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Critères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Re3gistry 1.3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LD-Registry (ukgovld 2.0)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56847"/>
                  </a:ext>
                </a:extLst>
              </a:tr>
              <a:tr h="145043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IT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 err="1">
                          <a:effectLst/>
                        </a:rPr>
                        <a:t>tomcat</a:t>
                      </a:r>
                      <a:r>
                        <a:rPr lang="fr-FR" sz="1050" u="none" strike="noStrike" dirty="0">
                          <a:effectLst/>
                        </a:rPr>
                        <a:t> version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V8+ pour ce release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688361"/>
                  </a:ext>
                </a:extLst>
              </a:tr>
              <a:tr h="40491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communauté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de développeurs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1 dev JRC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Github source + wiki maintenu par Epimorphics (anciens groupes W3C linked data, apache JENA, …)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555429"/>
                  </a:ext>
                </a:extLst>
              </a:tr>
              <a:tr h="435128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d'utilisateurs avancés </a:t>
                      </a:r>
                      <a:r>
                        <a:rPr lang="fr-FR" sz="1050" u="none" strike="noStrike" dirty="0" err="1">
                          <a:effectLst/>
                        </a:rPr>
                        <a:t>users</a:t>
                      </a:r>
                      <a:r>
                        <a:rPr lang="fr-FR" sz="1050" u="none" strike="noStrike" dirty="0">
                          <a:effectLst/>
                        </a:rPr>
                        <a:t> (ex : ceux qui postent sur GitHub)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quelques (2-3) état membres testant déploiement pour INSPIRE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suivi acti par les utilisateurs (Github issues): Simon Cox, Rob Atkinson, Jeremy Tandy, Steve Richard, Nicolas Car….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928274"/>
                  </a:ext>
                </a:extLst>
              </a:tr>
              <a:tr h="29008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utilisateurs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quelques (2-3) état membres testant déploiement pour INSPIRE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ex: CSIRO, WMO, OGC NA, UK metoffice, uk defra/food, NOAA…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739325"/>
                  </a:ext>
                </a:extLst>
              </a:tr>
              <a:tr h="14504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security (ex : Acunetix happy ?)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oui, selon les derniers tests 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806991"/>
                  </a:ext>
                </a:extLst>
              </a:tr>
              <a:tr h="14504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développement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statut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nouvelle version dispo prochainement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continu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044898"/>
                  </a:ext>
                </a:extLst>
              </a:tr>
              <a:tr h="29008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facilité de proposer / committer des changement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pas de communauté existante. Tentative JRC d'en créer une depuis la semaine du 3/09/2018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Par Github:  "issues" et demande de "merge"+ contacte direct avec l'équipe de Dev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341800"/>
                  </a:ext>
                </a:extLst>
              </a:tr>
              <a:tr h="58017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financement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JRC seulement -&gt; 2020 théoriquement. Appels aux états membres pour rejoindre le mouvement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différents projets Epimorphics (uk gov, ….), évolutions CSIRO, …. --&gt; un grand changement nécessitera un financement par les utilisateurs comme tout outils open source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29124"/>
                  </a:ext>
                </a:extLst>
              </a:tr>
              <a:tr h="537867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performances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back-end (ex : chargement de gros graphs de données)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pas testé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 err="1">
                          <a:effectLst/>
                        </a:rPr>
                        <a:t>depend</a:t>
                      </a:r>
                      <a:r>
                        <a:rPr lang="fr-FR" sz="1050" u="none" strike="noStrike" dirty="0">
                          <a:effectLst/>
                        </a:rPr>
                        <a:t> de la configuration du serveur, le fait que les données sont transformées en RDF avant d'être </a:t>
                      </a:r>
                      <a:r>
                        <a:rPr lang="fr-FR" sz="1050" u="none" strike="noStrike" dirty="0" err="1">
                          <a:effectLst/>
                        </a:rPr>
                        <a:t>stoqué</a:t>
                      </a:r>
                      <a:r>
                        <a:rPr lang="fr-FR" sz="1050" u="none" strike="noStrike" dirty="0">
                          <a:effectLst/>
                        </a:rPr>
                        <a:t> en triple store doit être pris en compte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035728"/>
                  </a:ext>
                </a:extLst>
              </a:tr>
              <a:tr h="29612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front-end (ex : gestion charge quand clients multiples)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pas testé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utilisés dans de nombreuses infrastructures en production (</a:t>
                      </a:r>
                      <a:r>
                        <a:rPr lang="fr-FR" sz="1050" u="none" strike="noStrike" dirty="0" err="1">
                          <a:effectLst/>
                        </a:rPr>
                        <a:t>cf</a:t>
                      </a:r>
                      <a:r>
                        <a:rPr lang="fr-FR" sz="1050" u="none" strike="noStrike" dirty="0">
                          <a:effectLst/>
                        </a:rPr>
                        <a:t> liste communautés plus haut)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864343"/>
                  </a:ext>
                </a:extLst>
              </a:tr>
              <a:tr h="27195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fédération de registres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génération/mise à jour dynamique de fichiers .ror (fédération de registre INSPIRE )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non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non, en cours de mise en place BRGM/</a:t>
                      </a:r>
                      <a:r>
                        <a:rPr lang="fr-FR" sz="1050" u="none" strike="noStrike" dirty="0" err="1">
                          <a:effectLst/>
                        </a:rPr>
                        <a:t>Epimorphics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048778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76945" y="111913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 smtClean="0">
                <a:cs typeface="Arial"/>
              </a:rPr>
              <a:t>Analyse comparative</a:t>
            </a:r>
            <a:endParaRPr lang="en-GB" sz="2800" b="1" dirty="0">
              <a:cs typeface="Arial"/>
            </a:endParaRPr>
          </a:p>
        </p:txBody>
      </p:sp>
      <p:sp>
        <p:nvSpPr>
          <p:cNvPr id="6" name="Ellipse 5"/>
          <p:cNvSpPr/>
          <p:nvPr/>
        </p:nvSpPr>
        <p:spPr>
          <a:xfrm rot="20813147">
            <a:off x="9680264" y="318874"/>
            <a:ext cx="2048806" cy="6325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Faite en 2018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405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67708" y="1086896"/>
            <a:ext cx="8756073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it-IT" sz="1400" dirty="0" smtClean="0">
                <a:latin typeface="Arial" pitchFamily="34" charset="0"/>
                <a:cs typeface="Arial" pitchFamily="34" charset="0"/>
              </a:rPr>
              <a:t>Compléments</a:t>
            </a:r>
            <a:endParaRPr lang="it-IT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Issu dynamique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Linked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Open Data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Uk</a:t>
            </a: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Développement par des anciens de </a:t>
            </a:r>
          </a:p>
          <a:p>
            <a:pPr marL="961200" lvl="3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HP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Labs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-&gt; JENA</a:t>
            </a:r>
          </a:p>
          <a:p>
            <a:pPr marL="961200" lvl="3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W3C 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it-IT" sz="1400" dirty="0" smtClean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it-IT" sz="1400" dirty="0" smtClean="0">
                <a:latin typeface="Arial" pitchFamily="34" charset="0"/>
                <a:cs typeface="Arial" pitchFamily="34" charset="0"/>
              </a:rPr>
              <a:t>Organismes l’utilisant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NOAA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WMO : World Meteorological Organization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CSIRO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UK Met Office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UK food safety agency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EPOS Research Infrastructure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EuroGeoSurveys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France : BRGM,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Geocatalogue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national,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…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it-IT" sz="1400" dirty="0" smtClean="0">
                <a:latin typeface="Arial" pitchFamily="34" charset="0"/>
                <a:cs typeface="Arial" pitchFamily="34" charset="0"/>
              </a:rPr>
              <a:t>GitHub</a:t>
            </a:r>
            <a:endParaRPr lang="it-IT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en-US" sz="1400" dirty="0">
                <a:latin typeface="Arial" pitchFamily="34" charset="0"/>
                <a:cs typeface="Arial" pitchFamily="34" charset="0"/>
                <a:hlinkClick r:id="rId4"/>
              </a:rPr>
              <a:t>https://</a:t>
            </a:r>
            <a:r>
              <a:rPr lang="en-US" sz="1400" dirty="0" smtClean="0">
                <a:latin typeface="Arial" pitchFamily="34" charset="0"/>
                <a:cs typeface="Arial" pitchFamily="34" charset="0"/>
                <a:hlinkClick r:id="rId4"/>
              </a:rPr>
              <a:t>github.com/UKGovLD/registry-core/wiki/Principles-and-concepts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252000" lvl="2">
              <a:spcAft>
                <a:spcPts val="600"/>
              </a:spcAft>
              <a:buClr>
                <a:srgbClr val="E87B1C"/>
              </a:buClr>
              <a:buSzPct val="105000"/>
            </a:pP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86475" y="295564"/>
            <a:ext cx="8467851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 err="1" smtClean="0">
                <a:cs typeface="Arial"/>
              </a:rPr>
              <a:t>Choix</a:t>
            </a:r>
            <a:r>
              <a:rPr lang="en-GB" sz="2800" b="1" dirty="0" smtClean="0">
                <a:cs typeface="Arial"/>
              </a:rPr>
              <a:t> de </a:t>
            </a:r>
            <a:r>
              <a:rPr lang="en-GB" sz="2800" b="1" dirty="0" err="1" smtClean="0">
                <a:cs typeface="Arial"/>
              </a:rPr>
              <a:t>l’outil</a:t>
            </a:r>
            <a:r>
              <a:rPr lang="en-GB" sz="2800" b="1" dirty="0" smtClean="0">
                <a:cs typeface="Arial"/>
              </a:rPr>
              <a:t> </a:t>
            </a:r>
            <a:r>
              <a:rPr lang="en-GB" sz="2800" b="1" dirty="0">
                <a:cs typeface="Arial"/>
              </a:rPr>
              <a:t>-&gt; </a:t>
            </a:r>
            <a:r>
              <a:rPr lang="en-GB" sz="2800" b="1" dirty="0" err="1">
                <a:cs typeface="Arial"/>
              </a:rPr>
              <a:t>UkGovLD</a:t>
            </a:r>
            <a:r>
              <a:rPr lang="en-GB" sz="2800" b="1" dirty="0">
                <a:cs typeface="Arial"/>
              </a:rPr>
              <a:t> </a:t>
            </a:r>
            <a:r>
              <a:rPr lang="en-GB" sz="2800" b="1" dirty="0" err="1">
                <a:cs typeface="Arial"/>
              </a:rPr>
              <a:t>LDRegistry</a:t>
            </a:r>
            <a:endParaRPr lang="en-GB" sz="2800" b="1" dirty="0" smtClean="0">
              <a:cs typeface="Arial"/>
            </a:endParaRPr>
          </a:p>
          <a:p>
            <a:pPr>
              <a:spcAft>
                <a:spcPts val="600"/>
              </a:spcAft>
            </a:pPr>
            <a:endParaRPr lang="en-GB" sz="28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0643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12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76945" y="41052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 err="1" smtClean="0">
                <a:cs typeface="Arial"/>
              </a:rPr>
              <a:t>En</a:t>
            </a:r>
            <a:r>
              <a:rPr lang="en-GB" sz="2800" b="1" dirty="0" smtClean="0">
                <a:cs typeface="Arial"/>
              </a:rPr>
              <a:t> </a:t>
            </a:r>
            <a:r>
              <a:rPr lang="en-GB" sz="2800" b="1" dirty="0" err="1" smtClean="0">
                <a:cs typeface="Arial"/>
              </a:rPr>
              <a:t>pratique</a:t>
            </a:r>
            <a:endParaRPr lang="en-GB" sz="2800" b="1" dirty="0">
              <a:cs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6945" y="688452"/>
            <a:ext cx="9541457" cy="609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22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13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86476" y="295564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 err="1" smtClean="0">
                <a:cs typeface="Arial"/>
              </a:rPr>
              <a:t>En</a:t>
            </a:r>
            <a:r>
              <a:rPr lang="en-GB" sz="2800" b="1" dirty="0" smtClean="0">
                <a:cs typeface="Arial"/>
              </a:rPr>
              <a:t> </a:t>
            </a:r>
            <a:r>
              <a:rPr lang="en-GB" sz="2800" b="1" dirty="0" err="1" smtClean="0">
                <a:cs typeface="Arial"/>
              </a:rPr>
              <a:t>pratique</a:t>
            </a:r>
            <a:endParaRPr lang="en-GB" sz="2800" b="1" dirty="0">
              <a:cs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67849" y="787527"/>
            <a:ext cx="9196821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Gestion des droits utilisateurs : cf</a:t>
            </a:r>
            <a:r>
              <a:rPr lang="fr-FR" sz="1400" dirty="0">
                <a:latin typeface="Arial" pitchFamily="34" charset="0"/>
                <a:cs typeface="Arial" pitchFamily="34" charset="0"/>
              </a:rPr>
              <a:t>. </a:t>
            </a:r>
            <a:r>
              <a:rPr lang="fr-FR" sz="1400" dirty="0">
                <a:latin typeface="Arial" pitchFamily="34" charset="0"/>
                <a:cs typeface="Arial" pitchFamily="34" charset="0"/>
                <a:hlinkClick r:id="rId6"/>
              </a:rPr>
              <a:t>https://</a:t>
            </a:r>
            <a:r>
              <a:rPr lang="fr-FR" sz="1400" dirty="0" smtClean="0">
                <a:latin typeface="Arial" pitchFamily="34" charset="0"/>
                <a:cs typeface="Arial" pitchFamily="34" charset="0"/>
                <a:hlinkClick r:id="rId6"/>
              </a:rPr>
              <a:t>github.com/UKGovLD/registry-core/wiki/Security-model#roles</a:t>
            </a: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773" y="1611415"/>
            <a:ext cx="11465792" cy="406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11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14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86476" y="295564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 err="1" smtClean="0">
                <a:cs typeface="Arial"/>
              </a:rPr>
              <a:t>En</a:t>
            </a:r>
            <a:r>
              <a:rPr lang="en-GB" sz="2800" b="1" dirty="0" smtClean="0">
                <a:cs typeface="Arial"/>
              </a:rPr>
              <a:t> </a:t>
            </a:r>
            <a:r>
              <a:rPr lang="en-GB" sz="2800" b="1" dirty="0" err="1" smtClean="0">
                <a:cs typeface="Arial"/>
              </a:rPr>
              <a:t>pratique</a:t>
            </a:r>
            <a:endParaRPr lang="en-GB" sz="2800" b="1" dirty="0">
              <a:cs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5918" y="2045012"/>
            <a:ext cx="10676082" cy="481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850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15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86476" y="295564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 err="1" smtClean="0">
                <a:cs typeface="Arial"/>
              </a:rPr>
              <a:t>En</a:t>
            </a:r>
            <a:r>
              <a:rPr lang="en-GB" sz="2800" b="1" dirty="0" smtClean="0">
                <a:cs typeface="Arial"/>
              </a:rPr>
              <a:t> </a:t>
            </a:r>
            <a:r>
              <a:rPr lang="en-GB" sz="2800" b="1" dirty="0" err="1" smtClean="0">
                <a:cs typeface="Arial"/>
              </a:rPr>
              <a:t>pratique</a:t>
            </a:r>
            <a:endParaRPr lang="en-GB" sz="2800" b="1" dirty="0">
              <a:cs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56308" y="956801"/>
            <a:ext cx="91968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Différentes vues</a:t>
            </a: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55462"/>
            <a:ext cx="8659812" cy="51360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0012" y="1132042"/>
            <a:ext cx="7640931" cy="572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73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16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86476" y="295564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 err="1" smtClean="0">
                <a:cs typeface="Arial"/>
              </a:rPr>
              <a:t>En</a:t>
            </a:r>
            <a:r>
              <a:rPr lang="en-GB" sz="2800" b="1" dirty="0" smtClean="0">
                <a:cs typeface="Arial"/>
              </a:rPr>
              <a:t> </a:t>
            </a:r>
            <a:r>
              <a:rPr lang="en-GB" sz="2800" b="1" dirty="0" err="1" smtClean="0">
                <a:cs typeface="Arial"/>
              </a:rPr>
              <a:t>pratique</a:t>
            </a:r>
            <a:endParaRPr lang="en-GB" sz="2800" b="1" dirty="0">
              <a:cs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56308" y="956801"/>
            <a:ext cx="91968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Différents formats / avec ou sans métadonnées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Pour un registre / une entité</a:t>
            </a: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709200" lvl="1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2911" y="1556356"/>
            <a:ext cx="9853626" cy="46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89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17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86476" y="295564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 err="1" smtClean="0">
                <a:cs typeface="Arial"/>
              </a:rPr>
              <a:t>En</a:t>
            </a:r>
            <a:r>
              <a:rPr lang="en-GB" sz="2800" b="1" dirty="0" smtClean="0">
                <a:cs typeface="Arial"/>
              </a:rPr>
              <a:t> </a:t>
            </a:r>
            <a:r>
              <a:rPr lang="en-GB" sz="2800" b="1" dirty="0" err="1" smtClean="0">
                <a:cs typeface="Arial"/>
              </a:rPr>
              <a:t>pratique</a:t>
            </a:r>
            <a:endParaRPr lang="en-GB" sz="2800" b="1" dirty="0">
              <a:cs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56308" y="956801"/>
            <a:ext cx="91968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Actions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191" y="2134631"/>
            <a:ext cx="11484985" cy="454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707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18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86476" y="295564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 err="1" smtClean="0">
                <a:cs typeface="Arial"/>
              </a:rPr>
              <a:t>En</a:t>
            </a:r>
            <a:r>
              <a:rPr lang="en-GB" sz="2800" b="1" dirty="0" smtClean="0">
                <a:cs typeface="Arial"/>
              </a:rPr>
              <a:t> </a:t>
            </a:r>
            <a:r>
              <a:rPr lang="en-GB" sz="2800" b="1" dirty="0" err="1" smtClean="0">
                <a:cs typeface="Arial"/>
              </a:rPr>
              <a:t>pratique</a:t>
            </a:r>
            <a:endParaRPr lang="en-GB" sz="2800" b="1" dirty="0">
              <a:cs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56308" y="956801"/>
            <a:ext cx="91968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Edition</a:t>
            </a: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Par IHM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Aussi par </a:t>
            </a:r>
          </a:p>
          <a:p>
            <a:pPr marL="961200" lvl="3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API</a:t>
            </a:r>
          </a:p>
          <a:p>
            <a:pPr marL="961200" lvl="3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SPARQL </a:t>
            </a: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4095" y="192597"/>
            <a:ext cx="7047981" cy="648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441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19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86476" y="295564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 err="1" smtClean="0">
                <a:cs typeface="Arial"/>
              </a:rPr>
              <a:t>En</a:t>
            </a:r>
            <a:r>
              <a:rPr lang="en-GB" sz="2800" b="1" dirty="0" smtClean="0">
                <a:cs typeface="Arial"/>
              </a:rPr>
              <a:t> </a:t>
            </a:r>
            <a:r>
              <a:rPr lang="en-GB" sz="2800" b="1" dirty="0" err="1" smtClean="0">
                <a:cs typeface="Arial"/>
              </a:rPr>
              <a:t>pratique</a:t>
            </a:r>
            <a:endParaRPr lang="en-GB" sz="2800" b="1" dirty="0">
              <a:cs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56308" y="956801"/>
            <a:ext cx="91968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Versioning</a:t>
            </a: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1956" y="1849353"/>
            <a:ext cx="9705524" cy="376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68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86476" y="295564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 smtClean="0">
                <a:cs typeface="Arial"/>
              </a:rPr>
              <a:t>Rappel du </a:t>
            </a:r>
            <a:r>
              <a:rPr lang="en-GB" sz="2800" b="1" dirty="0" err="1" smtClean="0">
                <a:cs typeface="Arial"/>
              </a:rPr>
              <a:t>contexte</a:t>
            </a:r>
            <a:endParaRPr lang="en-GB" sz="2800" b="1" dirty="0"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0480" y="1081364"/>
            <a:ext cx="9550400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fr-FR" sz="1600" b="1" dirty="0" smtClean="0">
                <a:solidFill>
                  <a:srgbClr val="878787"/>
                </a:solidFill>
                <a:latin typeface="Arial" pitchFamily="34" charset="0"/>
              </a:rPr>
              <a:t>Diverses initiatives et un rapprochement entre plusieurs dynamiques</a:t>
            </a:r>
            <a:endParaRPr lang="fr-FR" sz="1600" b="1" dirty="0">
              <a:solidFill>
                <a:srgbClr val="878787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endParaRPr lang="fr-FR" sz="1600" b="1" cap="all" dirty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Tentatives de mettre les données gouvernementales/nationales autour du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linked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data</a:t>
            </a:r>
          </a:p>
          <a:p>
            <a:pPr marL="709200" lvl="1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2009 : Tim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Berners</a:t>
            </a:r>
            <a:r>
              <a:rPr lang="fr-FR" sz="1400" dirty="0">
                <a:latin typeface="Arial" pitchFamily="34" charset="0"/>
                <a:cs typeface="Arial" pitchFamily="34" charset="0"/>
              </a:rPr>
              <a:t>-Lee : </a:t>
            </a:r>
            <a:r>
              <a:rPr lang="fr-FR" sz="1400" dirty="0" smtClean="0">
                <a:latin typeface="Arial" pitchFamily="34" charset="0"/>
                <a:cs typeface="Arial" pitchFamily="34" charset="0"/>
                <a:hlinkClick r:id="rId4"/>
              </a:rPr>
              <a:t>‘Putting </a:t>
            </a:r>
            <a:r>
              <a:rPr lang="fr-FR" sz="1400" dirty="0" err="1">
                <a:latin typeface="Arial" pitchFamily="34" charset="0"/>
                <a:cs typeface="Arial" pitchFamily="34" charset="0"/>
                <a:hlinkClick r:id="rId4"/>
              </a:rPr>
              <a:t>Government</a:t>
            </a:r>
            <a:r>
              <a:rPr lang="fr-FR" sz="1400" dirty="0">
                <a:latin typeface="Arial" pitchFamily="34" charset="0"/>
                <a:cs typeface="Arial" pitchFamily="34" charset="0"/>
                <a:hlinkClick r:id="rId4"/>
              </a:rPr>
              <a:t> Data </a:t>
            </a:r>
            <a:r>
              <a:rPr lang="fr-FR" sz="1400" dirty="0" smtClean="0">
                <a:latin typeface="Arial" pitchFamily="34" charset="0"/>
                <a:cs typeface="Arial" pitchFamily="34" charset="0"/>
                <a:hlinkClick r:id="rId4"/>
              </a:rPr>
              <a:t>online’</a:t>
            </a: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709200" lvl="1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2001-2014  </a:t>
            </a:r>
            <a:r>
              <a:rPr lang="en-US" sz="1400" dirty="0" smtClean="0">
                <a:latin typeface="Arial" pitchFamily="34" charset="0"/>
                <a:cs typeface="Arial" pitchFamily="34" charset="0"/>
                <a:hlinkClick r:id="rId5"/>
              </a:rPr>
              <a:t>W3C Government </a:t>
            </a:r>
            <a:r>
              <a:rPr lang="en-US" sz="1400" dirty="0">
                <a:latin typeface="Arial" pitchFamily="34" charset="0"/>
                <a:cs typeface="Arial" pitchFamily="34" charset="0"/>
                <a:hlinkClick r:id="rId5"/>
              </a:rPr>
              <a:t>Linked Data (GLD) Working </a:t>
            </a:r>
            <a:r>
              <a:rPr lang="en-US" sz="1400" dirty="0" smtClean="0">
                <a:latin typeface="Arial" pitchFamily="34" charset="0"/>
                <a:cs typeface="Arial" pitchFamily="34" charset="0"/>
                <a:hlinkClick r:id="rId5"/>
              </a:rPr>
              <a:t>Group</a:t>
            </a: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709200" lvl="1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2013-… UK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Linked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Data Group  : -&gt;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uk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gov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ld</a:t>
            </a: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709200" lvl="1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2011 </a:t>
            </a:r>
            <a:r>
              <a:rPr lang="fr-FR" sz="1400" dirty="0">
                <a:latin typeface="Arial" pitchFamily="34" charset="0"/>
                <a:cs typeface="Arial" pitchFamily="34" charset="0"/>
              </a:rPr>
              <a:t>: schema.org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>
                <a:latin typeface="Arial" pitchFamily="34" charset="0"/>
                <a:cs typeface="Arial" pitchFamily="34" charset="0"/>
              </a:rPr>
              <a:t>Bing, Google, Yahoo, </a:t>
            </a:r>
            <a:r>
              <a:rPr lang="fr-FR" sz="1400" dirty="0" err="1">
                <a:latin typeface="Arial" pitchFamily="34" charset="0"/>
                <a:cs typeface="Arial" pitchFamily="34" charset="0"/>
              </a:rPr>
              <a:t>Yandex</a:t>
            </a: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Depuis</a:t>
            </a:r>
            <a:r>
              <a:rPr lang="fr-FR" sz="1400" dirty="0">
                <a:latin typeface="Arial" pitchFamily="34" charset="0"/>
                <a:cs typeface="Arial" pitchFamily="34" charset="0"/>
              </a:rPr>
              <a:t>, support puis recommandation usage JSON-LD appelant entre autre des vocabulaires issus de Schema.org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709200" lvl="1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>
                <a:latin typeface="Arial" pitchFamily="34" charset="0"/>
                <a:cs typeface="Arial" pitchFamily="34" charset="0"/>
              </a:rPr>
              <a:t>Début collaboration W3C/OGC dans les années 2014 (lors meeting 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UK)</a:t>
            </a: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709200" lvl="1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697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20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86476" y="295564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 err="1" smtClean="0">
                <a:cs typeface="Arial"/>
              </a:rPr>
              <a:t>En</a:t>
            </a:r>
            <a:r>
              <a:rPr lang="en-GB" sz="2800" b="1" dirty="0" smtClean="0">
                <a:cs typeface="Arial"/>
              </a:rPr>
              <a:t> </a:t>
            </a:r>
            <a:r>
              <a:rPr lang="en-GB" sz="2800" b="1" dirty="0" err="1" smtClean="0">
                <a:cs typeface="Arial"/>
              </a:rPr>
              <a:t>pratique</a:t>
            </a:r>
            <a:endParaRPr lang="en-GB" sz="2800" b="1" dirty="0">
              <a:cs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56308" y="956801"/>
            <a:ext cx="91968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SPARQL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endpoint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(accès par API également possible)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422" y="1322614"/>
            <a:ext cx="92392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46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21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86476" y="295564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 err="1" smtClean="0">
                <a:cs typeface="Arial"/>
              </a:rPr>
              <a:t>En</a:t>
            </a:r>
            <a:r>
              <a:rPr lang="en-GB" sz="2800" b="1" dirty="0" smtClean="0">
                <a:cs typeface="Arial"/>
              </a:rPr>
              <a:t> </a:t>
            </a:r>
            <a:r>
              <a:rPr lang="en-GB" sz="2800" b="1" dirty="0" err="1" smtClean="0">
                <a:cs typeface="Arial"/>
              </a:rPr>
              <a:t>pratique</a:t>
            </a:r>
            <a:endParaRPr lang="en-GB" sz="2800" b="1" dirty="0">
              <a:cs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56308" y="956801"/>
            <a:ext cx="91968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Négociation de contenu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738577"/>
            <a:ext cx="5814952" cy="44895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7"/>
          <a:srcRect l="-6585" t="2233" r="53004" b="-2233"/>
          <a:stretch/>
        </p:blipFill>
        <p:spPr>
          <a:xfrm>
            <a:off x="5564011" y="2843712"/>
            <a:ext cx="6693584" cy="139890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0198" y="4451934"/>
            <a:ext cx="5785757" cy="23951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390198" y="4187646"/>
            <a:ext cx="1213473" cy="2642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….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30726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22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86476" y="295564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 err="1" smtClean="0">
                <a:cs typeface="Arial"/>
              </a:rPr>
              <a:t>En</a:t>
            </a:r>
            <a:r>
              <a:rPr lang="en-GB" sz="2800" b="1" dirty="0" smtClean="0">
                <a:cs typeface="Arial"/>
              </a:rPr>
              <a:t> </a:t>
            </a:r>
            <a:r>
              <a:rPr lang="en-GB" sz="2800" b="1" dirty="0" err="1" smtClean="0">
                <a:cs typeface="Arial"/>
              </a:rPr>
              <a:t>pratique</a:t>
            </a:r>
            <a:endParaRPr lang="en-GB" sz="2800" b="1" dirty="0">
              <a:cs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56308" y="956801"/>
            <a:ext cx="91968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Multilinguisme</a:t>
            </a: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4" y="1361747"/>
            <a:ext cx="7947836" cy="513271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5812" y="1612614"/>
            <a:ext cx="7817250" cy="51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678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23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86476" y="295564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 smtClean="0">
                <a:cs typeface="Arial"/>
              </a:rPr>
              <a:t>Evolutions</a:t>
            </a:r>
            <a:endParaRPr lang="en-GB" sz="2800" b="1" dirty="0">
              <a:cs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56308" y="956801"/>
            <a:ext cx="9196821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it-IT" sz="1400" dirty="0" smtClean="0">
                <a:latin typeface="Arial" pitchFamily="34" charset="0"/>
                <a:cs typeface="Arial" pitchFamily="34" charset="0"/>
              </a:rPr>
              <a:t>Récentes</a:t>
            </a:r>
            <a:endParaRPr lang="it-IT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Internationalisation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Notification</a:t>
            </a:r>
          </a:p>
          <a:p>
            <a:pPr marL="961200" lvl="3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Mécanisme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de Pub/Sub :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connexion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STOMP, PULSAR (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utilisé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au BRGM)</a:t>
            </a:r>
          </a:p>
          <a:p>
            <a:pPr marL="961200" lvl="3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it-IT" sz="1400" dirty="0" smtClean="0">
                <a:latin typeface="Arial" pitchFamily="34" charset="0"/>
                <a:cs typeface="Arial" pitchFamily="34" charset="0"/>
              </a:rPr>
              <a:t>Conformité fédération registres INSPIRE (format ROR)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it-IT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it-IT" sz="1400" dirty="0" smtClean="0">
                <a:latin typeface="Arial" pitchFamily="34" charset="0"/>
                <a:cs typeface="Arial" pitchFamily="34" charset="0"/>
              </a:rPr>
              <a:t>Meilleure dockerisation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it-IT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it-IT" sz="1400" dirty="0" smtClean="0">
                <a:latin typeface="Arial" pitchFamily="34" charset="0"/>
                <a:cs typeface="Arial" pitchFamily="34" charset="0"/>
              </a:rPr>
              <a:t>Hors LDRegistry : consommation par Geonetwork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it-IT" sz="1400" dirty="0" smtClean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it-IT" sz="1400" dirty="0">
                <a:latin typeface="Arial" pitchFamily="34" charset="0"/>
                <a:cs typeface="Arial" pitchFamily="34" charset="0"/>
              </a:rPr>
              <a:t>Récentes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Amélioration export CSV (+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thématicien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‘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friendly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’)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« 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Diff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 » entre versions d’une entrée de registre</a:t>
            </a: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289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24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89676" y="267855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 err="1" smtClean="0">
                <a:cs typeface="Arial"/>
              </a:rPr>
              <a:t>Merci</a:t>
            </a:r>
            <a:endParaRPr lang="en-GB" sz="2800" b="1" dirty="0">
              <a:cs typeface="Arial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89676" y="927223"/>
            <a:ext cx="963820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fr-FR" sz="1400" dirty="0" smtClean="0">
                <a:latin typeface="Arial" pitchFamily="34" charset="0"/>
                <a:cs typeface="Arial" pitchFamily="34" charset="0"/>
                <a:hlinkClick r:id="rId6"/>
              </a:rPr>
              <a:t>s.grellet@brgm.fr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</a:t>
            </a: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2608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86476" y="295564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>
                <a:cs typeface="Arial"/>
              </a:rPr>
              <a:t>Rappel du </a:t>
            </a:r>
            <a:r>
              <a:rPr lang="en-GB" sz="2800" b="1" dirty="0" err="1">
                <a:cs typeface="Arial"/>
              </a:rPr>
              <a:t>contexte</a:t>
            </a:r>
            <a:endParaRPr lang="en-GB" sz="2800" b="1" dirty="0">
              <a:cs typeface="Arial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656308" y="956801"/>
            <a:ext cx="9196821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Data on the Web Best Practices</a:t>
            </a: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W3C Recommendation 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252000" lvl="2"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31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January 2017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>
                <a:latin typeface="Arial" pitchFamily="34" charset="0"/>
                <a:cs typeface="Arial" pitchFamily="34" charset="0"/>
                <a:hlinkClick r:id="rId4"/>
              </a:rPr>
              <a:t>https://www.w3.org/TR/dwbp/</a:t>
            </a: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1590" y="966711"/>
            <a:ext cx="6440410" cy="58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88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86476" y="295564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>
                <a:cs typeface="Arial"/>
              </a:rPr>
              <a:t>Rappel du </a:t>
            </a:r>
            <a:r>
              <a:rPr lang="en-GB" sz="2800" b="1" dirty="0" err="1">
                <a:cs typeface="Arial"/>
              </a:rPr>
              <a:t>contexte</a:t>
            </a:r>
            <a:endParaRPr lang="en-GB" sz="2800" b="1" dirty="0">
              <a:cs typeface="Arial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656308" y="949181"/>
            <a:ext cx="91968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Spatial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Data on the Web Best Practices</a:t>
            </a: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Travail W3C/OGC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W3C Working Group Note 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252000" lvl="2"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28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September 2017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>
                <a:latin typeface="Arial" pitchFamily="34" charset="0"/>
                <a:cs typeface="Arial" pitchFamily="34" charset="0"/>
                <a:hlinkClick r:id="rId4"/>
              </a:rPr>
              <a:t>https://www.w3.org/TR/sdw-bp/</a:t>
            </a: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1517" y="2820352"/>
            <a:ext cx="78009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78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5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67708" y="1086896"/>
            <a:ext cx="8756073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fr-FR" sz="1600" b="1" dirty="0">
                <a:solidFill>
                  <a:srgbClr val="878787"/>
                </a:solidFill>
                <a:latin typeface="Arial" pitchFamily="34" charset="0"/>
              </a:rPr>
              <a:t>Les communautés </a:t>
            </a:r>
            <a:r>
              <a:rPr lang="fr-FR" sz="1600" b="1" dirty="0" smtClean="0">
                <a:solidFill>
                  <a:srgbClr val="878787"/>
                </a:solidFill>
                <a:latin typeface="Arial" pitchFamily="34" charset="0"/>
              </a:rPr>
              <a:t>s’approprient </a:t>
            </a:r>
            <a:r>
              <a:rPr lang="fr-FR" sz="1600" b="1" dirty="0">
                <a:solidFill>
                  <a:srgbClr val="878787"/>
                </a:solidFill>
                <a:latin typeface="Arial" pitchFamily="34" charset="0"/>
              </a:rPr>
              <a:t>le </a:t>
            </a:r>
            <a:r>
              <a:rPr lang="fr-FR" sz="1600" b="1" dirty="0" err="1">
                <a:solidFill>
                  <a:srgbClr val="878787"/>
                </a:solidFill>
                <a:latin typeface="Arial" pitchFamily="34" charset="0"/>
              </a:rPr>
              <a:t>WebSémantique</a:t>
            </a:r>
            <a:endParaRPr lang="fr-FR" sz="1600" b="1" cap="all" dirty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it-IT" sz="1400" dirty="0" smtClean="0">
                <a:latin typeface="Arial" pitchFamily="34" charset="0"/>
                <a:cs typeface="Arial" pitchFamily="34" charset="0"/>
              </a:rPr>
              <a:t>Monde de la recherche -&gt; Research </a:t>
            </a:r>
            <a:r>
              <a:rPr lang="it-IT" sz="1400" dirty="0">
                <a:latin typeface="Arial" pitchFamily="34" charset="0"/>
                <a:cs typeface="Arial" pitchFamily="34" charset="0"/>
              </a:rPr>
              <a:t>Data Alliance (RDA)</a:t>
            </a: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Vocabulary Services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Interest Group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: </a:t>
            </a:r>
            <a:r>
              <a:rPr lang="en-US" sz="1400" dirty="0">
                <a:latin typeface="Arial" pitchFamily="34" charset="0"/>
                <a:cs typeface="Arial" pitchFamily="34" charset="0"/>
                <a:hlinkClick r:id="rId4"/>
              </a:rPr>
              <a:t>https://www.rd-alliance.org/groups/vocabulary-services-interest-group.html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-&gt;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FAIR Semantics Recommendations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InteroperAble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Descriptions of Observable Property Terminology WG (I-ADOPT WG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marL="252000" lvl="2"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en-US" sz="1400" dirty="0">
                <a:latin typeface="Arial" pitchFamily="34" charset="0"/>
                <a:cs typeface="Arial" pitchFamily="34" charset="0"/>
                <a:hlinkClick r:id="rId5"/>
              </a:rPr>
              <a:t>https://</a:t>
            </a:r>
            <a:r>
              <a:rPr lang="en-US" sz="1400" dirty="0" smtClean="0">
                <a:latin typeface="Arial" pitchFamily="34" charset="0"/>
                <a:cs typeface="Arial" pitchFamily="34" charset="0"/>
                <a:hlinkClick r:id="rId5"/>
              </a:rPr>
              <a:t>www.rd-alliance.org/groups/interoperable-descriptions-observable-property-terminology-wg-i-adopt-wg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Data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Discovery Paradigms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Interest Group: </a:t>
            </a:r>
            <a:r>
              <a:rPr lang="en-US" sz="1400" dirty="0" smtClean="0">
                <a:latin typeface="Arial" pitchFamily="34" charset="0"/>
                <a:cs typeface="Arial" pitchFamily="34" charset="0"/>
                <a:hlinkClick r:id="rId6"/>
              </a:rPr>
              <a:t>https</a:t>
            </a:r>
            <a:r>
              <a:rPr lang="en-US" sz="1400" dirty="0">
                <a:latin typeface="Arial" pitchFamily="34" charset="0"/>
                <a:cs typeface="Arial" pitchFamily="34" charset="0"/>
                <a:hlinkClick r:id="rId6"/>
              </a:rPr>
              <a:t>://</a:t>
            </a:r>
            <a:r>
              <a:rPr lang="en-US" sz="1400" dirty="0" smtClean="0">
                <a:latin typeface="Arial" pitchFamily="34" charset="0"/>
                <a:cs typeface="Arial" pitchFamily="34" charset="0"/>
                <a:hlinkClick r:id="rId6"/>
              </a:rPr>
              <a:t>www.rd-alliance.org/groups/data-discovery-paradigms-ig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252000" lvl="2"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+ lien avec 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ESIP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Federation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400" dirty="0">
                <a:latin typeface="Arial" pitchFamily="34" charset="0"/>
                <a:cs typeface="Arial" pitchFamily="34" charset="0"/>
              </a:rPr>
              <a:t>(NASA, NOAA, USGS)</a:t>
            </a:r>
          </a:p>
          <a:p>
            <a:pPr marL="537750" lvl="2" indent="-285750">
              <a:spcAft>
                <a:spcPts val="600"/>
              </a:spcAft>
              <a:buClr>
                <a:srgbClr val="E87B1C"/>
              </a:buClr>
              <a:buSzPct val="105000"/>
              <a:buFont typeface="Symbol" panose="05050102010706020507" pitchFamily="18" charset="2"/>
              <a:buChar char="Þ"/>
            </a:pPr>
            <a:r>
              <a:rPr lang="en-US" sz="1400" dirty="0" smtClean="0">
                <a:latin typeface="Arial" pitchFamily="34" charset="0"/>
                <a:cs typeface="Arial" pitchFamily="34" charset="0"/>
                <a:hlinkClick r:id="rId7"/>
              </a:rPr>
              <a:t>https</a:t>
            </a:r>
            <a:r>
              <a:rPr lang="en-US" sz="1400" dirty="0">
                <a:latin typeface="Arial" pitchFamily="34" charset="0"/>
                <a:cs typeface="Arial" pitchFamily="34" charset="0"/>
                <a:hlinkClick r:id="rId7"/>
              </a:rPr>
              <a:t>://</a:t>
            </a:r>
            <a:r>
              <a:rPr lang="en-US" sz="1400" dirty="0" smtClean="0">
                <a:latin typeface="Arial" pitchFamily="34" charset="0"/>
                <a:cs typeface="Arial" pitchFamily="34" charset="0"/>
                <a:hlinkClick r:id="rId7"/>
              </a:rPr>
              <a:t>github.com/ESIPFed/science-on-schema.org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252000" lvl="2">
              <a:spcAft>
                <a:spcPts val="600"/>
              </a:spcAft>
              <a:buClr>
                <a:srgbClr val="E87B1C"/>
              </a:buClr>
              <a:buSzPct val="105000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Côté INSPIRE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F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édération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des registres de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“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codeList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” 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1400" dirty="0" smtClean="0">
                <a:latin typeface="Arial" pitchFamily="34" charset="0"/>
                <a:cs typeface="Arial" pitchFamily="34" charset="0"/>
                <a:hlinkClick r:id="rId8"/>
              </a:rPr>
              <a:t>https</a:t>
            </a:r>
            <a:r>
              <a:rPr lang="en-US" sz="1400" dirty="0">
                <a:latin typeface="Arial" pitchFamily="34" charset="0"/>
                <a:cs typeface="Arial" pitchFamily="34" charset="0"/>
                <a:hlinkClick r:id="rId8"/>
              </a:rPr>
              <a:t>://</a:t>
            </a:r>
            <a:r>
              <a:rPr lang="en-US" sz="1400" dirty="0" smtClean="0">
                <a:latin typeface="Arial" pitchFamily="34" charset="0"/>
                <a:cs typeface="Arial" pitchFamily="34" charset="0"/>
                <a:hlinkClick r:id="rId8"/>
              </a:rPr>
              <a:t>inspire-regadmin.jrc.ec.europa.eu/ror/index.jsp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252000" lvl="2"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Partage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des extensions des “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codeList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” (et plus) entre les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états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membres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537750" lvl="2" indent="-285750">
              <a:spcAft>
                <a:spcPts val="600"/>
              </a:spcAft>
              <a:buClr>
                <a:srgbClr val="E87B1C"/>
              </a:buClr>
              <a:buSzPct val="105000"/>
              <a:buFont typeface="Symbol" panose="05050102010706020507" pitchFamily="18" charset="2"/>
              <a:buChar char="Þ"/>
            </a:pP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Volonté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Ministère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de Transition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Ecologique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(ex: ‘Mission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Information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Géographiques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’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-&gt; ‘Ecolab’)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d’avoir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un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registre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de “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codeList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” national (INSPIRE et plus): </a:t>
            </a:r>
            <a:r>
              <a:rPr lang="en-US" sz="1400" dirty="0">
                <a:latin typeface="Arial" pitchFamily="34" charset="0"/>
                <a:cs typeface="Arial" pitchFamily="34" charset="0"/>
                <a:hlinkClick r:id="rId9"/>
              </a:rPr>
              <a:t>https://data.geocatalogue.fr/ncl</a:t>
            </a:r>
            <a:r>
              <a:rPr lang="en-US" sz="1400" dirty="0" smtClean="0">
                <a:latin typeface="Arial" pitchFamily="34" charset="0"/>
                <a:cs typeface="Arial" pitchFamily="34" charset="0"/>
                <a:hlinkClick r:id="rId9"/>
              </a:rPr>
              <a:t>/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252000" lvl="2">
              <a:spcAft>
                <a:spcPts val="600"/>
              </a:spcAft>
              <a:buClr>
                <a:srgbClr val="E87B1C"/>
              </a:buClr>
              <a:buSzPct val="105000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86475" y="295564"/>
            <a:ext cx="8467851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>
                <a:cs typeface="Arial"/>
              </a:rPr>
              <a:t>Rappel du </a:t>
            </a:r>
            <a:r>
              <a:rPr lang="en-GB" sz="2800" b="1" dirty="0" err="1">
                <a:cs typeface="Arial"/>
              </a:rPr>
              <a:t>contexte</a:t>
            </a:r>
            <a:endParaRPr lang="en-GB" sz="2800" b="1" dirty="0">
              <a:cs typeface="Arial"/>
            </a:endParaRPr>
          </a:p>
          <a:p>
            <a:pPr>
              <a:spcAft>
                <a:spcPts val="600"/>
              </a:spcAft>
            </a:pPr>
            <a:endParaRPr lang="en-GB" sz="28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03830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86476" y="295564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 smtClean="0">
                <a:cs typeface="Arial"/>
              </a:rPr>
              <a:t>Du </a:t>
            </a:r>
            <a:r>
              <a:rPr lang="en-GB" sz="2800" b="1" dirty="0" err="1" smtClean="0">
                <a:cs typeface="Arial"/>
              </a:rPr>
              <a:t>contexte</a:t>
            </a:r>
            <a:r>
              <a:rPr lang="en-GB" sz="2800" b="1" dirty="0" smtClean="0">
                <a:cs typeface="Arial"/>
              </a:rPr>
              <a:t> aux </a:t>
            </a:r>
            <a:r>
              <a:rPr lang="en-GB" sz="2800" b="1" dirty="0" err="1" smtClean="0">
                <a:cs typeface="Arial"/>
              </a:rPr>
              <a:t>besoins</a:t>
            </a:r>
            <a:endParaRPr lang="en-GB" sz="2800" b="1" dirty="0"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0480" y="1081364"/>
            <a:ext cx="9550400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200" dirty="0" smtClean="0">
                <a:latin typeface="Arial" pitchFamily="34" charset="0"/>
                <a:cs typeface="Arial" pitchFamily="34" charset="0"/>
              </a:rPr>
              <a:t>Une 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approche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linked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 data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200" dirty="0">
                <a:latin typeface="Arial" pitchFamily="34" charset="0"/>
                <a:cs typeface="Arial" pitchFamily="34" charset="0"/>
              </a:rPr>
              <a:t>Vraie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URIs</a:t>
            </a:r>
            <a:endParaRPr lang="fr-FR" sz="12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200" dirty="0">
                <a:latin typeface="Arial" pitchFamily="34" charset="0"/>
                <a:cs typeface="Arial" pitchFamily="34" charset="0"/>
              </a:rPr>
              <a:t>Lien vers des vocabulaires internes et externes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200" dirty="0">
                <a:latin typeface="Arial" pitchFamily="34" charset="0"/>
                <a:cs typeface="Arial" pitchFamily="34" charset="0"/>
              </a:rPr>
              <a:t>Possibilité d’ajouter des propriétés</a:t>
            </a:r>
            <a:endParaRPr lang="fr-FR" sz="1200" b="1" cap="all" dirty="0" smtClean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200" dirty="0" smtClean="0">
                <a:latin typeface="Arial" pitchFamily="34" charset="0"/>
                <a:cs typeface="Arial" pitchFamily="34" charset="0"/>
              </a:rPr>
              <a:t>Un 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workflow de mise à jour des registres et de leurs entrées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200" dirty="0">
                <a:latin typeface="Arial" pitchFamily="34" charset="0"/>
                <a:cs typeface="Arial" pitchFamily="34" charset="0"/>
              </a:rPr>
              <a:t>Différents statuts 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d’entités / Différents 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rôles d’intervenants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200" dirty="0">
                <a:latin typeface="Arial" pitchFamily="34" charset="0"/>
                <a:cs typeface="Arial" pitchFamily="34" charset="0"/>
              </a:rPr>
              <a:t>Système de 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notification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200" dirty="0">
                <a:latin typeface="Arial" pitchFamily="34" charset="0"/>
                <a:cs typeface="Arial" pitchFamily="34" charset="0"/>
              </a:rPr>
              <a:t>Une gestion des versions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200" dirty="0" smtClean="0">
                <a:latin typeface="Arial" pitchFamily="34" charset="0"/>
                <a:cs typeface="Arial" pitchFamily="34" charset="0"/>
              </a:rPr>
              <a:t>Possibilité de revenir à une ancienne version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200" dirty="0">
                <a:latin typeface="Arial" pitchFamily="34" charset="0"/>
                <a:cs typeface="Arial" pitchFamily="34" charset="0"/>
              </a:rPr>
              <a:t>Des fonctionnalités d’import / export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200" dirty="0">
                <a:latin typeface="Arial" pitchFamily="34" charset="0"/>
                <a:cs typeface="Arial" pitchFamily="34" charset="0"/>
              </a:rPr>
              <a:t>Différents formats (RDF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ttl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JSON-LD, csv, RDF/XML)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200" dirty="0" smtClean="0">
                <a:latin typeface="Arial" pitchFamily="34" charset="0"/>
                <a:cs typeface="Arial" pitchFamily="34" charset="0"/>
              </a:rPr>
              <a:t>Front-ends</a:t>
            </a:r>
            <a:endParaRPr lang="fr-FR" sz="12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200" dirty="0">
                <a:latin typeface="Arial" pitchFamily="34" charset="0"/>
                <a:cs typeface="Arial" pitchFamily="34" charset="0"/>
              </a:rPr>
              <a:t>Différentes représentations dont arborescente 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200" dirty="0">
                <a:latin typeface="Arial" pitchFamily="34" charset="0"/>
                <a:cs typeface="Arial" pitchFamily="34" charset="0"/>
              </a:rPr>
              <a:t>Possibilité d’éditer structure et contenu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200" dirty="0">
                <a:latin typeface="Arial" pitchFamily="34" charset="0"/>
                <a:cs typeface="Arial" pitchFamily="34" charset="0"/>
              </a:rPr>
              <a:t>Internationalisation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200" dirty="0">
                <a:latin typeface="Arial" pitchFamily="34" charset="0"/>
                <a:cs typeface="Arial" pitchFamily="34" charset="0"/>
              </a:rPr>
              <a:t>Négociation de contenu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200" dirty="0" smtClean="0">
                <a:latin typeface="Arial" pitchFamily="34" charset="0"/>
                <a:cs typeface="Arial" pitchFamily="34" charset="0"/>
              </a:rPr>
              <a:t>Des 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fonctionnalités d’import / export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200" dirty="0">
                <a:latin typeface="Arial" pitchFamily="34" charset="0"/>
                <a:cs typeface="Arial" pitchFamily="34" charset="0"/>
              </a:rPr>
              <a:t>Différents formats (RDF </a:t>
            </a:r>
            <a:r>
              <a:rPr lang="fr-FR" sz="1200" dirty="0" err="1">
                <a:latin typeface="Arial" pitchFamily="34" charset="0"/>
                <a:cs typeface="Arial" pitchFamily="34" charset="0"/>
              </a:rPr>
              <a:t>ttl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, JSON-LD, csv, RDF/XML)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200" dirty="0">
                <a:latin typeface="Arial" pitchFamily="34" charset="0"/>
                <a:cs typeface="Arial" pitchFamily="34" charset="0"/>
              </a:rPr>
              <a:t>Des vérifications minimales sur le 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contenu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200" dirty="0" smtClean="0"/>
              <a:t>Tests </a:t>
            </a:r>
            <a:r>
              <a:rPr lang="fr-FR" sz="1200" dirty="0"/>
              <a:t>de cohérence pour éviter les </a:t>
            </a:r>
            <a:r>
              <a:rPr lang="fr-FR" sz="1200" dirty="0" smtClean="0"/>
              <a:t>doublons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200" dirty="0" smtClean="0"/>
              <a:t>Comparaison </a:t>
            </a:r>
            <a:r>
              <a:rPr lang="fr-FR" sz="1200" dirty="0"/>
              <a:t>de structure et entrées lors d’un import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200" dirty="0">
                <a:latin typeface="Arial" pitchFamily="34" charset="0"/>
                <a:cs typeface="Arial" pitchFamily="34" charset="0"/>
              </a:rPr>
              <a:t>Permettre une fédération de registres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fr-FR" sz="1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173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7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67708" y="1086896"/>
            <a:ext cx="8756073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it-IT" sz="1400" dirty="0" smtClean="0">
                <a:latin typeface="Arial" pitchFamily="34" charset="0"/>
                <a:cs typeface="Arial" pitchFamily="34" charset="0"/>
              </a:rPr>
              <a:t>Logique de choix</a:t>
            </a:r>
            <a:endParaRPr lang="it-IT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Identification </a:t>
            </a:r>
            <a:r>
              <a:rPr lang="fr-FR" sz="1400" dirty="0">
                <a:latin typeface="Arial" pitchFamily="34" charset="0"/>
                <a:cs typeface="Arial" pitchFamily="34" charset="0"/>
              </a:rPr>
              <a:t>d’une implémentation open-source de référence sur laquelle 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capitaliser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Identification des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core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400" dirty="0" err="1">
                <a:latin typeface="Arial" pitchFamily="34" charset="0"/>
                <a:cs typeface="Arial" pitchFamily="34" charset="0"/>
              </a:rPr>
              <a:t>comitter</a:t>
            </a:r>
            <a:r>
              <a:rPr lang="fr-FR" sz="1400" dirty="0">
                <a:latin typeface="Arial" pitchFamily="34" charset="0"/>
                <a:cs typeface="Arial" pitchFamily="34" charset="0"/>
              </a:rPr>
              <a:t> de cette solution pour l’amener au niveau de maturité nécessaire pour répondre 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aux besoins</a:t>
            </a: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it-IT" sz="1400" dirty="0" smtClean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it-IT" sz="1400" dirty="0" smtClean="0">
                <a:latin typeface="Arial" pitchFamily="34" charset="0"/>
                <a:cs typeface="Arial" pitchFamily="34" charset="0"/>
              </a:rPr>
              <a:t>Divers tests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DataLift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historique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travaux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Websématique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France)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Ec-jrc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: re3gistry (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dynamique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INSPIRE)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UkGovLD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: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LinkedDataRegistry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(en test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dans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communauté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Geoscience OGC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depuis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2014)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252000" lvl="2">
              <a:spcAft>
                <a:spcPts val="600"/>
              </a:spcAft>
              <a:buClr>
                <a:srgbClr val="E87B1C"/>
              </a:buClr>
              <a:buSzPct val="105000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252000" lvl="2">
              <a:spcAft>
                <a:spcPts val="600"/>
              </a:spcAft>
              <a:buClr>
                <a:srgbClr val="E87B1C"/>
              </a:buClr>
              <a:buSzPct val="105000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86475" y="295564"/>
            <a:ext cx="8467851" cy="10310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 err="1" smtClean="0">
                <a:cs typeface="Arial"/>
              </a:rPr>
              <a:t>Choix</a:t>
            </a:r>
            <a:r>
              <a:rPr lang="en-GB" sz="2800" b="1" dirty="0" smtClean="0">
                <a:cs typeface="Arial"/>
              </a:rPr>
              <a:t> de </a:t>
            </a:r>
            <a:r>
              <a:rPr lang="en-GB" sz="2800" b="1" dirty="0" err="1" smtClean="0">
                <a:cs typeface="Arial"/>
              </a:rPr>
              <a:t>l’outil</a:t>
            </a:r>
            <a:endParaRPr lang="en-GB" sz="2800" b="1" dirty="0" smtClean="0">
              <a:cs typeface="Arial"/>
            </a:endParaRPr>
          </a:p>
          <a:p>
            <a:pPr>
              <a:spcAft>
                <a:spcPts val="600"/>
              </a:spcAft>
            </a:pPr>
            <a:endParaRPr lang="en-GB" sz="28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70639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8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76945" y="111913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 smtClean="0">
                <a:cs typeface="Arial"/>
              </a:rPr>
              <a:t>Analyse comparative</a:t>
            </a:r>
            <a:endParaRPr lang="en-GB" sz="2800" b="1" dirty="0">
              <a:cs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175208"/>
              </p:ext>
            </p:extLst>
          </p:nvPr>
        </p:nvGraphicFramePr>
        <p:xfrm>
          <a:off x="1288472" y="747046"/>
          <a:ext cx="10341936" cy="60418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6900">
                  <a:extLst>
                    <a:ext uri="{9D8B030D-6E8A-4147-A177-3AD203B41FA5}">
                      <a16:colId xmlns:a16="http://schemas.microsoft.com/office/drawing/2014/main" val="4212320965"/>
                    </a:ext>
                  </a:extLst>
                </a:gridCol>
                <a:gridCol w="2032519">
                  <a:extLst>
                    <a:ext uri="{9D8B030D-6E8A-4147-A177-3AD203B41FA5}">
                      <a16:colId xmlns:a16="http://schemas.microsoft.com/office/drawing/2014/main" val="1742455073"/>
                    </a:ext>
                  </a:extLst>
                </a:gridCol>
                <a:gridCol w="2032519">
                  <a:extLst>
                    <a:ext uri="{9D8B030D-6E8A-4147-A177-3AD203B41FA5}">
                      <a16:colId xmlns:a16="http://schemas.microsoft.com/office/drawing/2014/main" val="2820792062"/>
                    </a:ext>
                  </a:extLst>
                </a:gridCol>
                <a:gridCol w="2134999">
                  <a:extLst>
                    <a:ext uri="{9D8B030D-6E8A-4147-A177-3AD203B41FA5}">
                      <a16:colId xmlns:a16="http://schemas.microsoft.com/office/drawing/2014/main" val="1429703885"/>
                    </a:ext>
                  </a:extLst>
                </a:gridCol>
                <a:gridCol w="2134999">
                  <a:extLst>
                    <a:ext uri="{9D8B030D-6E8A-4147-A177-3AD203B41FA5}">
                      <a16:colId xmlns:a16="http://schemas.microsoft.com/office/drawing/2014/main" val="1983875539"/>
                    </a:ext>
                  </a:extLst>
                </a:gridCol>
              </a:tblGrid>
              <a:tr h="18914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Critères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Re3gistry 1.3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LD-Registry (ukgovld 2.0)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220507"/>
                  </a:ext>
                </a:extLst>
              </a:tr>
              <a:tr h="191579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/>
                      </a:r>
                      <a:br>
                        <a:rPr lang="fr-FR" sz="1050" u="none" strike="noStrike" dirty="0">
                          <a:effectLst/>
                        </a:rPr>
                      </a:br>
                      <a:r>
                        <a:rPr lang="fr-FR" sz="1050" u="none" strike="noStrike" dirty="0">
                          <a:effectLst/>
                        </a:rPr>
                        <a:t>approche </a:t>
                      </a:r>
                      <a:r>
                        <a:rPr lang="fr-FR" sz="1050" u="none" strike="noStrike" dirty="0" err="1">
                          <a:effectLst/>
                        </a:rPr>
                        <a:t>linked</a:t>
                      </a:r>
                      <a:r>
                        <a:rPr lang="fr-FR" sz="1050" u="none" strike="noStrike" dirty="0">
                          <a:effectLst/>
                        </a:rPr>
                        <a:t> data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données stockées dans un triple store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non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oui, requetable en Sparql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409694"/>
                  </a:ext>
                </a:extLst>
              </a:tr>
              <a:tr h="61040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vraie </a:t>
                      </a:r>
                      <a:r>
                        <a:rPr lang="fr-FR" sz="1050" u="none" strike="noStrike" dirty="0" err="1">
                          <a:effectLst/>
                        </a:rPr>
                        <a:t>URIs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ne mentionnant pas l'outil utilisé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Non. Dependentes sur l'URI d'implementation du registre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Vraies URIs. Si spécifié dans les fichiers chargés, les URIs sont independentes de l'URI d'implementation du registre 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925481"/>
                  </a:ext>
                </a:extLst>
              </a:tr>
              <a:tr h="308057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lien vers des vocabulaires internes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structure et données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oui, vers des données seulement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possible,  par des propriétés de matching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897608"/>
                  </a:ext>
                </a:extLst>
              </a:tr>
              <a:tr h="45923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alignement avec les vocabulaires internes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non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possible,  les ontolgies/vocabulaires utilisés localement peuvent être alignés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416553"/>
                  </a:ext>
                </a:extLst>
              </a:tr>
              <a:tr h="308057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lien vers des vocabulaires externes </a:t>
                      </a:r>
                      <a:br>
                        <a:rPr lang="fr-FR" sz="1050" u="none" strike="noStrike" dirty="0">
                          <a:effectLst/>
                        </a:rPr>
                      </a:br>
                      <a:r>
                        <a:rPr lang="fr-FR" sz="1050" u="none" strike="noStrike" dirty="0">
                          <a:effectLst/>
                        </a:rPr>
                        <a:t>(ex : W3C, ou domaines)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structure et données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oui, vers des données seulement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possible,  par des propriétés de matching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699691"/>
                  </a:ext>
                </a:extLst>
              </a:tr>
              <a:tr h="7615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alignement avec les vocabulaires externes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non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possible,   les ontolgies/vocabulaires utilisées localement peuvent être alignés avec des ontologies/vocabulaires externes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456436"/>
                  </a:ext>
                </a:extLst>
              </a:tr>
              <a:tr h="383158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possibilité d'ajouter des propriétés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au niveau d'un registre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pas clair (seulement une partie est affichée, qu'est il fait du reste).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possible, par une mise à jour (partielle) de tout son contenu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574318"/>
                  </a:ext>
                </a:extLst>
              </a:tr>
              <a:tr h="45923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au niveau de chaque entrée (</a:t>
                      </a:r>
                      <a:r>
                        <a:rPr lang="fr-FR" sz="1050" u="none" strike="noStrike" dirty="0" err="1">
                          <a:effectLst/>
                        </a:rPr>
                        <a:t>intance</a:t>
                      </a:r>
                      <a:r>
                        <a:rPr lang="fr-FR" sz="1050" u="none" strike="noStrike" dirty="0">
                          <a:effectLst/>
                        </a:rPr>
                        <a:t>) d'un registre 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impossible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possible, par le formulaire d'edition ou par le chargement d'un fichier de MAJ 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096239"/>
                  </a:ext>
                </a:extLst>
              </a:tr>
              <a:tr h="55148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permettre les valeurs multiples pour une propriété (ex : </a:t>
                      </a:r>
                      <a:r>
                        <a:rPr lang="fr-FR" sz="1050" u="none" strike="noStrike" dirty="0" err="1">
                          <a:effectLst/>
                        </a:rPr>
                        <a:t>skos:altLabel</a:t>
                      </a:r>
                      <a:r>
                        <a:rPr lang="fr-FR" sz="1050" u="none" strike="noStrike" dirty="0">
                          <a:effectLst/>
                        </a:rPr>
                        <a:t>)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pas testé (car seulement l'import csv supporté -&gt; peut être via séparateurs spéciaux)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possible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59570"/>
                  </a:ext>
                </a:extLst>
              </a:tr>
              <a:tr h="45923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workflow de mise à jour des registres et de leurs entrées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avec différents </a:t>
                      </a:r>
                      <a:r>
                        <a:rPr lang="fr-FR" sz="1050" u="none" strike="noStrike" dirty="0" err="1">
                          <a:effectLst/>
                        </a:rPr>
                        <a:t>status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non (apparemment vu dans la 2.0)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évolution possible des status, pour tout le registre ou pour chaque entrée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413327"/>
                  </a:ext>
                </a:extLst>
              </a:tr>
              <a:tr h="19157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avec différents rôles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non (apparemment vu dans la 2.0)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09259"/>
                  </a:ext>
                </a:extLst>
              </a:tr>
              <a:tr h="45923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système de notification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pour l'</a:t>
                      </a:r>
                      <a:r>
                        <a:rPr lang="fr-FR" sz="1050" u="none" strike="noStrike" dirty="0" err="1">
                          <a:effectLst/>
                        </a:rPr>
                        <a:t>adminsitrateur</a:t>
                      </a:r>
                      <a:r>
                        <a:rPr lang="fr-FR" sz="1050" u="none" strike="noStrike" dirty="0">
                          <a:effectLst/>
                        </a:rPr>
                        <a:t> du contenu (ex : j'ai une nouvelle entrée à évaluer)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non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non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027978"/>
                  </a:ext>
                </a:extLst>
              </a:tr>
              <a:tr h="45923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pour les systèmes externes consomant le registre (RSS, Pub/Sub, ...)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non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non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370365"/>
                  </a:ext>
                </a:extLst>
              </a:tr>
            </a:tbl>
          </a:graphicData>
        </a:graphic>
      </p:graphicFrame>
      <p:sp>
        <p:nvSpPr>
          <p:cNvPr id="8" name="Ellipse 7"/>
          <p:cNvSpPr/>
          <p:nvPr/>
        </p:nvSpPr>
        <p:spPr>
          <a:xfrm rot="20813147">
            <a:off x="10017149" y="91796"/>
            <a:ext cx="2048806" cy="6325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Faite en 2018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1833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9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179" r="40407" b="-3600"/>
          <a:stretch/>
        </p:blipFill>
        <p:spPr>
          <a:xfrm>
            <a:off x="0" y="0"/>
            <a:ext cx="2576945" cy="7147932"/>
          </a:xfrm>
          <a:prstGeom prst="rect">
            <a:avLst/>
          </a:prstGeom>
        </p:spPr>
      </p:pic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244182"/>
              </p:ext>
            </p:extLst>
          </p:nvPr>
        </p:nvGraphicFramePr>
        <p:xfrm>
          <a:off x="1288472" y="949846"/>
          <a:ext cx="10515600" cy="56273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0600">
                  <a:extLst>
                    <a:ext uri="{9D8B030D-6E8A-4147-A177-3AD203B41FA5}">
                      <a16:colId xmlns:a16="http://schemas.microsoft.com/office/drawing/2014/main" val="4146409619"/>
                    </a:ext>
                  </a:extLst>
                </a:gridCol>
                <a:gridCol w="2066650">
                  <a:extLst>
                    <a:ext uri="{9D8B030D-6E8A-4147-A177-3AD203B41FA5}">
                      <a16:colId xmlns:a16="http://schemas.microsoft.com/office/drawing/2014/main" val="2398583961"/>
                    </a:ext>
                  </a:extLst>
                </a:gridCol>
                <a:gridCol w="2066650">
                  <a:extLst>
                    <a:ext uri="{9D8B030D-6E8A-4147-A177-3AD203B41FA5}">
                      <a16:colId xmlns:a16="http://schemas.microsoft.com/office/drawing/2014/main" val="3698694689"/>
                    </a:ext>
                  </a:extLst>
                </a:gridCol>
                <a:gridCol w="2170850">
                  <a:extLst>
                    <a:ext uri="{9D8B030D-6E8A-4147-A177-3AD203B41FA5}">
                      <a16:colId xmlns:a16="http://schemas.microsoft.com/office/drawing/2014/main" val="236766997"/>
                    </a:ext>
                  </a:extLst>
                </a:gridCol>
                <a:gridCol w="2170850">
                  <a:extLst>
                    <a:ext uri="{9D8B030D-6E8A-4147-A177-3AD203B41FA5}">
                      <a16:colId xmlns:a16="http://schemas.microsoft.com/office/drawing/2014/main" val="3384557913"/>
                    </a:ext>
                  </a:extLst>
                </a:gridCol>
              </a:tblGrid>
              <a:tr h="18390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Critères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Re3gistry 1.3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LD-Registry (ukgovld 2.0)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610244"/>
                  </a:ext>
                </a:extLst>
              </a:tr>
              <a:tr h="18390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front-ends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SPARQL end-point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non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132590"/>
                  </a:ext>
                </a:extLst>
              </a:tr>
              <a:tr h="18390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RESTful APIs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88578"/>
                  </a:ext>
                </a:extLst>
              </a:tr>
              <a:tr h="18390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négociation de contenu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serialisation (format)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non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670172"/>
                  </a:ext>
                </a:extLst>
              </a:tr>
              <a:tr h="53831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langage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non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 pour le contenu, internationalisation en cours pour la GUI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863525"/>
                  </a:ext>
                </a:extLst>
              </a:tr>
              <a:tr h="18390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GUI (User interface)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représentation arborescente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non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969410"/>
                  </a:ext>
                </a:extLst>
              </a:tr>
              <a:tr h="18390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représentation 'formulaire'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non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12063"/>
                  </a:ext>
                </a:extLst>
              </a:tr>
              <a:tr h="36111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Possibilité  d'éditer structure et contenu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non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97128"/>
                  </a:ext>
                </a:extLst>
              </a:tr>
              <a:tr h="36111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mode </a:t>
                      </a:r>
                      <a:r>
                        <a:rPr lang="fr-FR" sz="1050" u="none" strike="noStrike" dirty="0" err="1">
                          <a:effectLst/>
                        </a:rPr>
                        <a:t>diff</a:t>
                      </a:r>
                      <a:r>
                        <a:rPr lang="fr-FR" sz="1050" u="none" strike="noStrike" dirty="0">
                          <a:effectLst/>
                        </a:rPr>
                        <a:t> pour voir les différences entre 2 versions d'une entrée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non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non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176025"/>
                  </a:ext>
                </a:extLst>
              </a:tr>
              <a:tr h="36111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gestion des versions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workflow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ne jamais écraser / supprimer des données préalablement exposées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pas testé / pas clair (cf chargement uniquement csv)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 (mais possiblité de supprimer en tant que super Admin)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154751"/>
                  </a:ext>
                </a:extLst>
              </a:tr>
              <a:tr h="18390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permet de </a:t>
                      </a:r>
                      <a:r>
                        <a:rPr lang="fr-FR" sz="1050" u="none" strike="noStrike" dirty="0" err="1">
                          <a:effectLst/>
                        </a:rPr>
                        <a:t>regénerer</a:t>
                      </a:r>
                      <a:r>
                        <a:rPr lang="fr-FR" sz="1050" u="none" strike="noStrike" dirty="0">
                          <a:effectLst/>
                        </a:rPr>
                        <a:t> une ancienne version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possible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031665"/>
                  </a:ext>
                </a:extLst>
              </a:tr>
              <a:tr h="18390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+ </a:t>
                      </a:r>
                      <a:r>
                        <a:rPr lang="fr-FR" sz="1050" u="none" strike="noStrike" dirty="0" err="1">
                          <a:effectLst/>
                        </a:rPr>
                        <a:t>implementation</a:t>
                      </a:r>
                      <a:r>
                        <a:rPr lang="fr-FR" sz="1050" u="none" strike="noStrike" dirty="0">
                          <a:effectLst/>
                        </a:rPr>
                        <a:t> dans les URI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 (via metadata entries URIs)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498721"/>
                  </a:ext>
                </a:extLst>
              </a:tr>
              <a:tr h="18390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import / export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formats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RDF ttl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non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 pour les deux opérations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41988"/>
                  </a:ext>
                </a:extLst>
              </a:tr>
              <a:tr h="18390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RDF/XML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export seulement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 pour l'export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832341"/>
                  </a:ext>
                </a:extLst>
              </a:tr>
              <a:tr h="18390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JSON-LD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non (json seulement et pour export)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 pour les deux opérations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506284"/>
                  </a:ext>
                </a:extLst>
              </a:tr>
              <a:tr h="36111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csv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 pour les deux opérations (le csv doit être bien formé)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497779"/>
                  </a:ext>
                </a:extLst>
              </a:tr>
              <a:tr h="18390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? ISO 19135 ?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oui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non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665402"/>
                  </a:ext>
                </a:extLst>
              </a:tr>
              <a:tr h="715528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 err="1">
                          <a:effectLst/>
                        </a:rPr>
                        <a:t>depuis</a:t>
                      </a:r>
                      <a:r>
                        <a:rPr lang="en-US" sz="1050" u="none" strike="noStrike" dirty="0">
                          <a:effectLst/>
                        </a:rPr>
                        <a:t> </a:t>
                      </a:r>
                      <a:r>
                        <a:rPr lang="en-US" sz="1050" u="none" strike="noStrike" dirty="0" err="1">
                          <a:effectLst/>
                        </a:rPr>
                        <a:t>d'autres</a:t>
                      </a:r>
                      <a:r>
                        <a:rPr lang="en-US" sz="1050" u="none" strike="noStrike" dirty="0">
                          <a:effectLst/>
                        </a:rPr>
                        <a:t> </a:t>
                      </a:r>
                      <a:r>
                        <a:rPr lang="en-US" sz="1050" u="none" strike="noStrike" dirty="0" err="1">
                          <a:effectLst/>
                        </a:rPr>
                        <a:t>outils</a:t>
                      </a:r>
                      <a:r>
                        <a:rPr lang="en-US" sz="1050" u="none" strike="noStrike" dirty="0">
                          <a:effectLst/>
                        </a:rPr>
                        <a:t> (ex : Excel,...)</a:t>
                      </a:r>
                      <a:br>
                        <a:rPr lang="en-US" sz="1050" u="none" strike="noStrike" dirty="0">
                          <a:effectLst/>
                        </a:rPr>
                      </a:br>
                      <a:r>
                        <a:rPr lang="en-US" sz="1050" u="none" strike="noStrike" dirty="0">
                          <a:effectLst/>
                        </a:rPr>
                        <a:t>for those that are not turtle hermits (https://static.comicvine.com/uploads/original/3/38919/2178068-master_roshi_and_turtle.jpg)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non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oui (outil CSIRO existant, partiellement testé)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153168"/>
                  </a:ext>
                </a:extLst>
              </a:tr>
              <a:tr h="36111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contenu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test de cohérence entre entrée du registre - test sur libellé… pour éviter les doublons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pas testé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vérification de l' @id seulement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65591"/>
                  </a:ext>
                </a:extLst>
              </a:tr>
              <a:tr h="36111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Import d'un registre =&gt; Comparaison structures et entrées des autres registres avant import / changement statut…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>
                          <a:effectLst/>
                        </a:rPr>
                        <a:t>pas testé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u="none" strike="noStrike" dirty="0">
                          <a:effectLst/>
                        </a:rPr>
                        <a:t>en cours de </a:t>
                      </a:r>
                      <a:r>
                        <a:rPr lang="fr-FR" sz="1050" u="none" strike="noStrike" dirty="0" err="1">
                          <a:effectLst/>
                        </a:rPr>
                        <a:t>developpement</a:t>
                      </a:r>
                      <a:r>
                        <a:rPr lang="fr-FR" sz="1050" u="none" strike="noStrike" dirty="0">
                          <a:effectLst/>
                        </a:rPr>
                        <a:t> pour BRGM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3" marR="6043" marT="60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593825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54917" y="117469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b="1" dirty="0" smtClean="0">
                <a:cs typeface="Arial"/>
              </a:rPr>
              <a:t>Analyse comparative</a:t>
            </a:r>
            <a:endParaRPr lang="en-GB" sz="2800" b="1" dirty="0">
              <a:cs typeface="Arial"/>
            </a:endParaRPr>
          </a:p>
        </p:txBody>
      </p:sp>
      <p:sp>
        <p:nvSpPr>
          <p:cNvPr id="8" name="Ellipse 7"/>
          <p:cNvSpPr/>
          <p:nvPr/>
        </p:nvSpPr>
        <p:spPr>
          <a:xfrm rot="20813147">
            <a:off x="9934646" y="158664"/>
            <a:ext cx="2048806" cy="6325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Faite en 2018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330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9780BA6D79E843AC1B69D28610E2BB" ma:contentTypeVersion="7" ma:contentTypeDescription="Crée un document." ma:contentTypeScope="" ma:versionID="7a68817709e411baf4d44383f08eb06c">
  <xsd:schema xmlns:xsd="http://www.w3.org/2001/XMLSchema" xmlns:xs="http://www.w3.org/2001/XMLSchema" xmlns:p="http://schemas.microsoft.com/office/2006/metadata/properties" xmlns:ns2="574dc87e-46f7-4ff6-ba63-f2775c8f153d" targetNamespace="http://schemas.microsoft.com/office/2006/metadata/properties" ma:root="true" ma:fieldsID="3ae0427ddb55d357644fb01d8a116072" ns2:_="">
    <xsd:import namespace="574dc87e-46f7-4ff6-ba63-f2775c8f15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4dc87e-46f7-4ff6-ba63-f2775c8f15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B21AB6-586C-4E49-9779-1C1C2636DDFF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574dc87e-46f7-4ff6-ba63-f2775c8f153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EB7E581-D475-41D9-8A4D-8269D3F1D9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6FEAE3-816C-4DE6-AF19-D96DDE683E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4dc87e-46f7-4ff6-ba63-f2775c8f15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12460</TotalTime>
  <Words>1575</Words>
  <Application>Microsoft Office PowerPoint</Application>
  <PresentationFormat>Grand écran</PresentationFormat>
  <Paragraphs>335</Paragraphs>
  <Slides>24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Courier New</vt:lpstr>
      <vt:lpstr>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BRGM - Version française</dc:title>
  <dc:creator>Sandrine;S.Grellet@brgm.fr;a.feliachi@brgm.fr;h.bressan@brgm.fr</dc:creator>
  <cp:lastModifiedBy>Grellet Sylvain</cp:lastModifiedBy>
  <cp:revision>278</cp:revision>
  <dcterms:created xsi:type="dcterms:W3CDTF">2018-10-03T08:36:16Z</dcterms:created>
  <dcterms:modified xsi:type="dcterms:W3CDTF">2021-05-11T13:33:35Z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0x010100B29780BA6D79E843AC1B69D28610E2BB</vt:lpwstr>
  </property>
</Properties>
</file>